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</p:sldMasterIdLst>
  <p:notesMasterIdLst>
    <p:notesMasterId r:id="rId96"/>
  </p:notesMasterIdLst>
  <p:handoutMasterIdLst>
    <p:handoutMasterId r:id="rId97"/>
  </p:handoutMasterIdLst>
  <p:sldIdLst>
    <p:sldId id="257" r:id="rId3"/>
    <p:sldId id="258" r:id="rId4"/>
    <p:sldId id="260" r:id="rId5"/>
    <p:sldId id="283" r:id="rId6"/>
    <p:sldId id="311" r:id="rId7"/>
    <p:sldId id="312" r:id="rId8"/>
    <p:sldId id="313" r:id="rId9"/>
    <p:sldId id="315" r:id="rId10"/>
    <p:sldId id="259" r:id="rId11"/>
    <p:sldId id="316" r:id="rId12"/>
    <p:sldId id="2495" r:id="rId13"/>
    <p:sldId id="2496" r:id="rId14"/>
    <p:sldId id="314" r:id="rId15"/>
    <p:sldId id="319" r:id="rId16"/>
    <p:sldId id="2497" r:id="rId17"/>
    <p:sldId id="2498" r:id="rId18"/>
    <p:sldId id="2499" r:id="rId19"/>
    <p:sldId id="307" r:id="rId20"/>
    <p:sldId id="299" r:id="rId21"/>
    <p:sldId id="300" r:id="rId22"/>
    <p:sldId id="301" r:id="rId23"/>
    <p:sldId id="326" r:id="rId24"/>
    <p:sldId id="302" r:id="rId25"/>
    <p:sldId id="303" r:id="rId26"/>
    <p:sldId id="2500" r:id="rId27"/>
    <p:sldId id="305" r:id="rId28"/>
    <p:sldId id="262" r:id="rId29"/>
    <p:sldId id="2501" r:id="rId30"/>
    <p:sldId id="2502" r:id="rId31"/>
    <p:sldId id="321" r:id="rId32"/>
    <p:sldId id="317" r:id="rId33"/>
    <p:sldId id="294" r:id="rId34"/>
    <p:sldId id="348" r:id="rId35"/>
    <p:sldId id="507" r:id="rId36"/>
    <p:sldId id="333" r:id="rId37"/>
    <p:sldId id="335" r:id="rId38"/>
    <p:sldId id="336" r:id="rId39"/>
    <p:sldId id="337" r:id="rId40"/>
    <p:sldId id="339" r:id="rId41"/>
    <p:sldId id="338" r:id="rId42"/>
    <p:sldId id="347" r:id="rId43"/>
    <p:sldId id="407" r:id="rId44"/>
    <p:sldId id="268" r:id="rId45"/>
    <p:sldId id="411" r:id="rId46"/>
    <p:sldId id="520" r:id="rId47"/>
    <p:sldId id="1702" r:id="rId48"/>
    <p:sldId id="1703" r:id="rId49"/>
    <p:sldId id="1704" r:id="rId50"/>
    <p:sldId id="1705" r:id="rId51"/>
    <p:sldId id="1706" r:id="rId52"/>
    <p:sldId id="1707" r:id="rId53"/>
    <p:sldId id="1878" r:id="rId54"/>
    <p:sldId id="322" r:id="rId55"/>
    <p:sldId id="318" r:id="rId56"/>
    <p:sldId id="379" r:id="rId57"/>
    <p:sldId id="380" r:id="rId58"/>
    <p:sldId id="346" r:id="rId59"/>
    <p:sldId id="355" r:id="rId60"/>
    <p:sldId id="356" r:id="rId61"/>
    <p:sldId id="1832" r:id="rId62"/>
    <p:sldId id="367" r:id="rId63"/>
    <p:sldId id="360" r:id="rId64"/>
    <p:sldId id="361" r:id="rId65"/>
    <p:sldId id="362" r:id="rId66"/>
    <p:sldId id="363" r:id="rId67"/>
    <p:sldId id="2493" r:id="rId68"/>
    <p:sldId id="323" r:id="rId69"/>
    <p:sldId id="2480" r:id="rId70"/>
    <p:sldId id="2485" r:id="rId71"/>
    <p:sldId id="2492" r:id="rId72"/>
    <p:sldId id="2483" r:id="rId73"/>
    <p:sldId id="2482" r:id="rId74"/>
    <p:sldId id="2423" r:id="rId75"/>
    <p:sldId id="2488" r:id="rId76"/>
    <p:sldId id="2486" r:id="rId77"/>
    <p:sldId id="1911" r:id="rId78"/>
    <p:sldId id="1912" r:id="rId79"/>
    <p:sldId id="1913" r:id="rId80"/>
    <p:sldId id="1914" r:id="rId81"/>
    <p:sldId id="1915" r:id="rId82"/>
    <p:sldId id="1916" r:id="rId83"/>
    <p:sldId id="1917" r:id="rId84"/>
    <p:sldId id="1918" r:id="rId85"/>
    <p:sldId id="1919" r:id="rId86"/>
    <p:sldId id="1920" r:id="rId87"/>
    <p:sldId id="1921" r:id="rId88"/>
    <p:sldId id="2489" r:id="rId89"/>
    <p:sldId id="2487" r:id="rId90"/>
    <p:sldId id="2491" r:id="rId91"/>
    <p:sldId id="2490" r:id="rId92"/>
    <p:sldId id="324" r:id="rId93"/>
    <p:sldId id="1940" r:id="rId94"/>
    <p:sldId id="2494" r:id="rId9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257"/>
            <p14:sldId id="258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87"/>
            <p14:sldId id="2491"/>
            <p14:sldId id="2490"/>
            <p14:sldId id="324"/>
          </p14:sldIdLst>
        </p14:section>
        <p14:section name="Closing" id="{D25011B9-3D55-4705-8827-74846F2D3FFC}">
          <p14:sldIdLst>
            <p14:sldId id="1940"/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00" d="100"/>
          <a:sy n="100" d="100"/>
        </p:scale>
        <p:origin x="36" y="57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21-Sep-18 18:51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21-Sep-18 18:51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21-Sep-18 18:51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21-Sep-18 18:51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21-Sep-18 18:51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21-Sep-18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emf"/><Relationship Id="rId5" Type="http://schemas.openxmlformats.org/officeDocument/2006/relationships/image" Target="../media/image15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3.jpe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5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svg"/><Relationship Id="rId10" Type="http://schemas.openxmlformats.org/officeDocument/2006/relationships/image" Target="../media/image5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0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0.png"/><Relationship Id="rId5" Type="http://schemas.openxmlformats.org/officeDocument/2006/relationships/image" Target="../media/image72.svg"/><Relationship Id="rId10" Type="http://schemas.openxmlformats.org/officeDocument/2006/relationships/image" Target="../media/image75.emf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89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image" Target="../media/image123.png"/><Relationship Id="rId34" Type="http://schemas.openxmlformats.org/officeDocument/2006/relationships/image" Target="../media/image136.jpe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55" Type="http://schemas.openxmlformats.org/officeDocument/2006/relationships/image" Target="../media/image157.jpeg"/><Relationship Id="rId63" Type="http://schemas.openxmlformats.org/officeDocument/2006/relationships/image" Target="../media/image16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8.gif"/><Relationship Id="rId29" Type="http://schemas.openxmlformats.org/officeDocument/2006/relationships/image" Target="../media/image131.png"/><Relationship Id="rId11" Type="http://schemas.openxmlformats.org/officeDocument/2006/relationships/image" Target="../media/image113.png"/><Relationship Id="rId24" Type="http://schemas.openxmlformats.org/officeDocument/2006/relationships/image" Target="../media/image126.gif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jpeg"/><Relationship Id="rId53" Type="http://schemas.openxmlformats.org/officeDocument/2006/relationships/image" Target="../media/image155.png"/><Relationship Id="rId58" Type="http://schemas.openxmlformats.org/officeDocument/2006/relationships/image" Target="../media/image160.png"/><Relationship Id="rId66" Type="http://schemas.openxmlformats.org/officeDocument/2006/relationships/image" Target="../media/image168.jpeg"/><Relationship Id="rId5" Type="http://schemas.openxmlformats.org/officeDocument/2006/relationships/image" Target="../media/image107.png"/><Relationship Id="rId61" Type="http://schemas.openxmlformats.org/officeDocument/2006/relationships/image" Target="../media/image163.png"/><Relationship Id="rId19" Type="http://schemas.openxmlformats.org/officeDocument/2006/relationships/image" Target="../media/image12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jpe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50.png"/><Relationship Id="rId56" Type="http://schemas.openxmlformats.org/officeDocument/2006/relationships/image" Target="../media/image158.png"/><Relationship Id="rId64" Type="http://schemas.openxmlformats.org/officeDocument/2006/relationships/image" Target="../media/image166.jpeg"/><Relationship Id="rId8" Type="http://schemas.openxmlformats.org/officeDocument/2006/relationships/image" Target="../media/image110.png"/><Relationship Id="rId51" Type="http://schemas.openxmlformats.org/officeDocument/2006/relationships/image" Target="../media/image153.jpe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59" Type="http://schemas.openxmlformats.org/officeDocument/2006/relationships/image" Target="../media/image161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Relationship Id="rId54" Type="http://schemas.openxmlformats.org/officeDocument/2006/relationships/image" Target="../media/image156.png"/><Relationship Id="rId62" Type="http://schemas.openxmlformats.org/officeDocument/2006/relationships/image" Target="../media/image164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51.jpeg"/><Relationship Id="rId57" Type="http://schemas.openxmlformats.org/officeDocument/2006/relationships/image" Target="../media/image159.png"/><Relationship Id="rId10" Type="http://schemas.openxmlformats.org/officeDocument/2006/relationships/image" Target="../media/image112.jpe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52" Type="http://schemas.openxmlformats.org/officeDocument/2006/relationships/image" Target="../media/image154.png"/><Relationship Id="rId60" Type="http://schemas.openxmlformats.org/officeDocument/2006/relationships/image" Target="../media/image162.png"/><Relationship Id="rId65" Type="http://schemas.openxmlformats.org/officeDocument/2006/relationships/image" Target="../media/image167.jpe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9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svg"/><Relationship Id="rId14" Type="http://schemas.openxmlformats.org/officeDocument/2006/relationships/image" Target="../media/image18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10" Type="http://schemas.openxmlformats.org/officeDocument/2006/relationships/image" Target="../media/image197.svg"/><Relationship Id="rId4" Type="http://schemas.openxmlformats.org/officeDocument/2006/relationships/image" Target="../media/image191.svg"/><Relationship Id="rId9" Type="http://schemas.openxmlformats.org/officeDocument/2006/relationships/image" Target="../media/image1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204.png"/><Relationship Id="rId21" Type="http://schemas.openxmlformats.org/officeDocument/2006/relationships/image" Target="../media/image221.png"/><Relationship Id="rId7" Type="http://schemas.openxmlformats.org/officeDocument/2006/relationships/image" Target="../media/image208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20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7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6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5.png"/><Relationship Id="rId9" Type="http://schemas.microsoft.com/office/2007/relationships/hdphoto" Target="../media/hdphoto3.wdp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serverless-workshop-preday18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E0ED-ADE3-4FB1-9690-519575D1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317546"/>
            <a:ext cx="6763514" cy="2215991"/>
          </a:xfrm>
        </p:spPr>
        <p:txBody>
          <a:bodyPr/>
          <a:lstStyle/>
          <a:p>
            <a:r>
              <a:rPr lang="en-US" dirty="0"/>
              <a:t>Develop serverless applications using Azure Functions, </a:t>
            </a:r>
            <a:r>
              <a:rPr lang="en-US" dirty="0" err="1"/>
              <a:t>CosmosDB</a:t>
            </a:r>
            <a:r>
              <a:rPr lang="en-US" dirty="0"/>
              <a:t> and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9489-F616-4B80-9DDC-7C893032C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2154436"/>
          </a:xfrm>
        </p:spPr>
        <p:txBody>
          <a:bodyPr/>
          <a:lstStyle/>
          <a:p>
            <a:r>
              <a:rPr lang="en-US" dirty="0"/>
              <a:t>Jeff Hollan, PM Azure Functions</a:t>
            </a:r>
          </a:p>
          <a:p>
            <a:r>
              <a:rPr lang="en-US" dirty="0"/>
              <a:t>Rafat Sarosh, Principal PM Cosmos DB</a:t>
            </a:r>
          </a:p>
          <a:p>
            <a:r>
              <a:rPr lang="en-US" dirty="0"/>
              <a:t>Bahram Banisadr, PM Event Grid</a:t>
            </a:r>
          </a:p>
          <a:p>
            <a:r>
              <a:rPr lang="en-US" dirty="0"/>
              <a:t>Derek Li, PM Logic Apps</a:t>
            </a:r>
          </a:p>
          <a:p>
            <a:endParaRPr lang="en-US" dirty="0"/>
          </a:p>
          <a:p>
            <a:r>
              <a:rPr lang="en-US" dirty="0"/>
              <a:t>Oded Dvoskin, PM App Service &amp; Functions</a:t>
            </a:r>
          </a:p>
          <a:p>
            <a:r>
              <a:rPr lang="en-US" dirty="0"/>
              <a:t>Gorka Madariaga, PMM Azure Serverless</a:t>
            </a:r>
          </a:p>
        </p:txBody>
      </p:sp>
    </p:spTree>
    <p:extLst>
      <p:ext uri="{BB962C8B-B14F-4D97-AF65-F5344CB8AC3E}">
        <p14:creationId xmlns:p14="http://schemas.microsoft.com/office/powerpoint/2010/main" val="36792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5A3E3-3007-497B-A775-2C04AA8842F4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65940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Colby Tresness,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409-D0B4-4A9F-B37D-78E37CFC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11BC-4DD3-405F-9DCB-DFB74736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Serverless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Functions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1 – Serverless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Cosmos DB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2 – Adding Cosmos DB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Event Grid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3 – Making the solution event-driven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 Apps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4 – Orchestrating serverless workflows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BONUS: DevOps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9457116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EF7D-6C86-4A65-AFF0-FFAE82AD77D9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65940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Rafat Sarosh, Principal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8A1E-B1D5-4A4C-ACF7-8FFE12BBF534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5943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Bahram Banisadr,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5F363-4330-4E6A-BB82-67A311DBDE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5216" y="3764692"/>
            <a:ext cx="59436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Derek Li,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  <a:extLst/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8829-4559-4E7D-8CCC-B9AE226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Sessions at Ignite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CA92C-89F1-40DC-8271-030D3B50F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690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BRK2028 -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Hybrid Integration for the enterprise with Azure Integration Services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4:00 PM - 5:15 PM</a:t>
            </a:r>
          </a:p>
          <a:p>
            <a:pPr marL="0" indent="0">
              <a:buNone/>
            </a:pPr>
            <a:r>
              <a:rPr lang="en-US" sz="1400" dirty="0"/>
              <a:t>OCCC W311 A-D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THR2210 -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 smart integration solutions with the new Azure Logic Apps add in for Visual Studio Code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7:00 PM - 7:20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THR3104 -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 the scheduler hero with Azure Logic Apps</a:t>
            </a:r>
          </a:p>
          <a:p>
            <a:pPr marL="0" indent="0">
              <a:buNone/>
            </a:pPr>
            <a:r>
              <a:rPr lang="en-US" sz="1400" dirty="0"/>
              <a:t>Tuesday, September 25</a:t>
            </a:r>
          </a:p>
          <a:p>
            <a:pPr marL="0" indent="0">
              <a:buNone/>
            </a:pPr>
            <a:r>
              <a:rPr lang="en-US" sz="1400" dirty="0"/>
              <a:t>1:05 PM - 1:25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  <a:endParaRPr lang="en-US" sz="1400" b="1" dirty="0"/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THR2198 -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Easily build Azure Logic Apps custom connectors to integrate legacy systems with SaaS</a:t>
            </a:r>
          </a:p>
          <a:p>
            <a:pPr marL="0" indent="0">
              <a:buNone/>
            </a:pPr>
            <a:r>
              <a:rPr lang="en-US" sz="1400" dirty="0"/>
              <a:t>Wednesday, September 26</a:t>
            </a:r>
          </a:p>
          <a:p>
            <a:pPr marL="0" indent="0">
              <a:buNone/>
            </a:pPr>
            <a:r>
              <a:rPr lang="en-US" sz="1400" dirty="0"/>
              <a:t>12:30 PM - 12:50 PM</a:t>
            </a:r>
          </a:p>
          <a:p>
            <a:pPr marL="0" indent="0">
              <a:buNone/>
            </a:pPr>
            <a:r>
              <a:rPr lang="en-US" sz="1400" dirty="0"/>
              <a:t>Expo Theater #10</a:t>
            </a:r>
          </a:p>
        </p:txBody>
      </p:sp>
    </p:spTree>
    <p:extLst>
      <p:ext uri="{BB962C8B-B14F-4D97-AF65-F5344CB8AC3E}">
        <p14:creationId xmlns:p14="http://schemas.microsoft.com/office/powerpoint/2010/main" val="102251879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endParaRPr lang="en-US" sz="1000" dirty="0">
              <a:latin typeface="+mj-lt"/>
            </a:endParaRPr>
          </a:p>
          <a:p>
            <a:pPr algn="ctr"/>
            <a:r>
              <a:rPr lang="en-US" dirty="0">
                <a:latin typeface="+mj-lt"/>
                <a:hlinkClick r:id="rId2"/>
              </a:rPr>
              <a:t>http://aka.ms/serverless-workshop-preday18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4AEA-57ED-436D-A921-3BE0E49B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more serverless sessions at #</a:t>
            </a:r>
            <a:r>
              <a:rPr lang="en-US" dirty="0" err="1"/>
              <a:t>MSIgnite</a:t>
            </a:r>
            <a:r>
              <a:rPr lang="en-US" dirty="0"/>
              <a:t>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6BDF9B-515D-4AF9-AD6E-311699BE9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184635"/>
              </p:ext>
            </p:extLst>
          </p:nvPr>
        </p:nvGraphicFramePr>
        <p:xfrm>
          <a:off x="293688" y="1223962"/>
          <a:ext cx="11604624" cy="531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787">
                  <a:extLst>
                    <a:ext uri="{9D8B030D-6E8A-4147-A177-3AD203B41FA5}">
                      <a16:colId xmlns:a16="http://schemas.microsoft.com/office/drawing/2014/main" val="1083307436"/>
                    </a:ext>
                  </a:extLst>
                </a:gridCol>
                <a:gridCol w="1376616">
                  <a:extLst>
                    <a:ext uri="{9D8B030D-6E8A-4147-A177-3AD203B41FA5}">
                      <a16:colId xmlns:a16="http://schemas.microsoft.com/office/drawing/2014/main" val="326321524"/>
                    </a:ext>
                  </a:extLst>
                </a:gridCol>
                <a:gridCol w="2762229">
                  <a:extLst>
                    <a:ext uri="{9D8B030D-6E8A-4147-A177-3AD203B41FA5}">
                      <a16:colId xmlns:a16="http://schemas.microsoft.com/office/drawing/2014/main" val="2858596902"/>
                    </a:ext>
                  </a:extLst>
                </a:gridCol>
                <a:gridCol w="3363992">
                  <a:extLst>
                    <a:ext uri="{9D8B030D-6E8A-4147-A177-3AD203B41FA5}">
                      <a16:colId xmlns:a16="http://schemas.microsoft.com/office/drawing/2014/main" val="230668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SESSION TITLE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CODE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SPEAKER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Facial recognition system without coding with Azure serverless and Cognitive Services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WRK2001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4:00-5:15pm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2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real-time serverless apps with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and </a:t>
                      </a:r>
                      <a:r>
                        <a:rPr lang="en-US" sz="1200" kern="1200" dirty="0" err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 Service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THR2195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6:25–6:45pm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Anthony Chu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for the enterprise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BRK3348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Jeff Hollan, Matthew Henderson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43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Manage multitenant </a:t>
                      </a:r>
                      <a:r>
                        <a:rPr lang="en-US" sz="1200" kern="1200" dirty="0" err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eventing</a:t>
                      </a: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 and notifications with Event Grid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THR2203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9:30–9:50am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82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intelligent serverless applications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BRK3352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Asavari Tayal, Colby Tresness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111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microservices applications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with a serverless architecture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BRK2027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3:15–4:00pm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Gorka Madariaga, Joel Hulen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5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Facial recognition system without coding with Azure serverless and Cognitive Services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WRK2001R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4:00-5:15pm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70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 using Python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in Azure Functions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THR2201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5:05–5:25pm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Asavari Tayal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09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internals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BRK4020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Fabio Cavalcante, Eduardo Laureano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09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Serverless real use cases and best practice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BRK2202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12:45–1:30pm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Eduardo Laureano, Thiago Almeida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1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Automate your cloud infrastructure with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Functions, Azure Automation, and more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BRK2208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Friday, 10:45am–12:00pm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Colby Tresness, Eamon O’Reilly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1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1534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3799</Words>
  <Application>Microsoft Office PowerPoint</Application>
  <PresentationFormat>Widescreen</PresentationFormat>
  <Paragraphs>784</Paragraphs>
  <Slides>93</Slides>
  <Notes>65</Notes>
  <HiddenSlides>11</HiddenSlides>
  <MMClips>2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4" baseType="lpstr">
      <vt:lpstr>맑은 고딕</vt:lpstr>
      <vt:lpstr>MS PGothic</vt:lpstr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Times New Roman</vt:lpstr>
      <vt:lpstr>Wingdings</vt:lpstr>
      <vt:lpstr>5-50203_Microsoft_Ignite_Template</vt:lpstr>
      <vt:lpstr>EBC_2017</vt:lpstr>
      <vt:lpstr>think-cell Slide</vt:lpstr>
      <vt:lpstr>Develop serverless applications using Azure Functions, CosmosDB and more</vt:lpstr>
      <vt:lpstr>Agenda</vt:lpstr>
      <vt:lpstr>Why 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 Presentation</vt:lpstr>
      <vt:lpstr>What is Azure Functions? An event-based, serverless compute experience that accelerates app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Cosmos DB</vt:lpstr>
      <vt:lpstr>Modern apps face new challenges</vt:lpstr>
      <vt:lpstr>Azure Cosmos db  </vt:lpstr>
      <vt:lpstr>PowerPoint Presentation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 Presentation</vt:lpstr>
      <vt:lpstr>PowerPoint Presentation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 Presentation</vt:lpstr>
      <vt:lpstr>Module 3 – Making the solution event-driven</vt:lpstr>
      <vt:lpstr>Integration Made Easy with Logic Apps</vt:lpstr>
      <vt:lpstr>PowerPoint Presentation</vt:lpstr>
      <vt:lpstr>PowerPoint Presentation</vt:lpstr>
      <vt:lpstr>PowerPoint Presentation</vt:lpstr>
      <vt:lpstr>PowerPoint Presentation</vt:lpstr>
      <vt:lpstr>Connected</vt:lpstr>
      <vt:lpstr>PowerPoint Presentation</vt:lpstr>
      <vt:lpstr>Hello World to Integration Hero in 5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</vt:lpstr>
      <vt:lpstr>Logic Apps Sessions at Ignite</vt:lpstr>
      <vt:lpstr>PowerPoint Presentation</vt:lpstr>
      <vt:lpstr>Customer Satisfaction Survey</vt:lpstr>
      <vt:lpstr>Module 4 – Orchestrating serverless workflows</vt:lpstr>
      <vt:lpstr>Check out more serverless sessions at #MSIgnite!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2018-09-22T01:56:15Z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